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</p:sldMasterIdLst>
  <p:notesMasterIdLst>
    <p:notesMasterId r:id="rId19"/>
  </p:notesMasterIdLst>
  <p:sldIdLst>
    <p:sldId id="256" r:id="rId3"/>
    <p:sldId id="263" r:id="rId4"/>
    <p:sldId id="257" r:id="rId5"/>
    <p:sldId id="258" r:id="rId6"/>
    <p:sldId id="261" r:id="rId7"/>
    <p:sldId id="259" r:id="rId8"/>
    <p:sldId id="27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6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 preferSingleView="1">
    <p:restoredLeft sz="15620"/>
    <p:restoredTop sz="94660"/>
  </p:normalViewPr>
  <p:slideViewPr>
    <p:cSldViewPr>
      <p:cViewPr>
        <p:scale>
          <a:sx n="110" d="100"/>
          <a:sy n="110" d="100"/>
        </p:scale>
        <p:origin x="-1572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3/27/2012</a:t>
            </a:r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 smtClean="0"/>
              <a:t>   Rev PA1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7C790B-AAA7-4AC3-A52E-FDE616638A7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C790B-AAA7-4AC3-A52E-FDE616638A7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61156" y="1800000"/>
            <a:ext cx="7825924" cy="720000"/>
          </a:xfrm>
          <a:prstGeom prst="rect">
            <a:avLst/>
          </a:prstGeom>
        </p:spPr>
        <p:txBody>
          <a:bodyPr tIns="0" bIns="0" anchor="b" anchorCtr="0">
            <a:noAutofit/>
          </a:bodyPr>
          <a:lstStyle>
            <a:lvl1pPr algn="ctr">
              <a:defRPr smtClean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 smtClean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61156" y="2880000"/>
            <a:ext cx="7825924" cy="108000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defRPr sz="2000" smtClean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ja-JP" altLang="en-US" dirty="0" smtClean="0"/>
          </a:p>
        </p:txBody>
      </p:sp>
      <p:sp>
        <p:nvSpPr>
          <p:cNvPr id="13" name="テキスト プレースホルダ 9"/>
          <p:cNvSpPr>
            <a:spLocks noGrp="1"/>
          </p:cNvSpPr>
          <p:nvPr>
            <p:ph type="body" sz="quarter" idx="11"/>
          </p:nvPr>
        </p:nvSpPr>
        <p:spPr>
          <a:xfrm>
            <a:off x="661156" y="4679950"/>
            <a:ext cx="7825924" cy="90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ctr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テキスト プレースホルダ 11"/>
          <p:cNvSpPr>
            <a:spLocks noGrp="1"/>
          </p:cNvSpPr>
          <p:nvPr>
            <p:ph type="body" sz="quarter" idx="12"/>
          </p:nvPr>
        </p:nvSpPr>
        <p:spPr>
          <a:xfrm>
            <a:off x="661156" y="5760000"/>
            <a:ext cx="7825924" cy="468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ctr">
              <a:buFontTx/>
              <a:buNone/>
              <a:defRPr sz="10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pic>
        <p:nvPicPr>
          <p:cNvPr id="7" name="Picture 36" descr="16_9_logo位置090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31" y="358775"/>
            <a:ext cx="952004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Arial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r>
              <a:rPr lang="en-US" altLang="ja-JP" smtClean="0"/>
              <a:t>2012/3/23</a:t>
            </a:r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ddlePage_3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2012/3/23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7C731-2A2B-46FF-9961-96626D6C40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2012/3/23</a:t>
            </a: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ACEE3-CEFC-44A2-B968-7BE26A990C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/>
        </p:nvSpPr>
        <p:spPr>
          <a:xfrm>
            <a:off x="0" y="0"/>
            <a:ext cx="9148235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19" name="Rectangle 13"/>
          <p:cNvSpPr>
            <a:spLocks noChangeArrowheads="1"/>
          </p:cNvSpPr>
          <p:nvPr/>
        </p:nvSpPr>
        <p:spPr bwMode="auto">
          <a:xfrm>
            <a:off x="-1" y="6426200"/>
            <a:ext cx="9148235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0" y="0"/>
            <a:ext cx="9148235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1775" y="396001"/>
            <a:ext cx="7744966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latin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3"/>
          </p:nvPr>
        </p:nvSpPr>
        <p:spPr>
          <a:xfrm>
            <a:off x="431775" y="1224000"/>
            <a:ext cx="8446601" cy="5040000"/>
          </a:xfrm>
          <a:prstGeom prst="rect">
            <a:avLst/>
          </a:prstGeom>
        </p:spPr>
        <p:txBody>
          <a:bodyPr lIns="0" tIns="36000" rIns="0" bIns="3600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latin typeface="Arial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latin typeface="Arial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latin typeface="Arial"/>
              </a:defRPr>
            </a:lvl4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4508" y="6534150"/>
            <a:ext cx="663854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endParaRPr kumimoji="1" lang="ja-JP" alt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431775" y="6534150"/>
            <a:ext cx="485747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5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4451" y="6534150"/>
            <a:ext cx="18890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rot="5400000">
            <a:off x="215334" y="6642199"/>
            <a:ext cx="216000" cy="1190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36" descr="16_9_logo位置0902w"/>
          <p:cNvPicPr>
            <a:picLocks noChangeAspect="1" noChangeArrowheads="1"/>
          </p:cNvPicPr>
          <p:nvPr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8206426" y="190501"/>
            <a:ext cx="790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-4235" y="0"/>
            <a:ext cx="9148235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-1" y="6426200"/>
            <a:ext cx="9148235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1775" y="396001"/>
            <a:ext cx="7744966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13"/>
          </p:nvPr>
        </p:nvSpPr>
        <p:spPr>
          <a:xfrm>
            <a:off x="431775" y="1224000"/>
            <a:ext cx="8446601" cy="5040000"/>
          </a:xfrm>
          <a:prstGeom prst="rect">
            <a:avLst/>
          </a:prstGeom>
        </p:spPr>
        <p:txBody>
          <a:bodyPr lIns="0" tIns="36000" rIns="0" bIns="3600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2pPr>
            <a:lvl3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3pPr>
            <a:lvl4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pic>
        <p:nvPicPr>
          <p:cNvPr id="11" name="図 10" descr="sologo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1671" y="215901"/>
            <a:ext cx="674649" cy="159011"/>
          </a:xfrm>
          <a:prstGeom prst="rect">
            <a:avLst/>
          </a:prstGeom>
        </p:spPr>
      </p:pic>
      <p:sp>
        <p:nvSpPr>
          <p:cNvPr id="1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44508" y="6534150"/>
            <a:ext cx="663854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endParaRPr kumimoji="1" lang="ja-JP" alt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431775" y="6534150"/>
            <a:ext cx="485747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5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4451" y="6534150"/>
            <a:ext cx="18890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pic>
        <p:nvPicPr>
          <p:cNvPr id="23" name="Picture 36" descr="16_9_logo位置0902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6426" y="190501"/>
            <a:ext cx="790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直線コネクタ 16"/>
          <p:cNvCxnSpPr/>
          <p:nvPr/>
        </p:nvCxnSpPr>
        <p:spPr>
          <a:xfrm rot="5400000">
            <a:off x="215334" y="6642199"/>
            <a:ext cx="216000" cy="1190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36" descr="16_9_logo位置0902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06426" y="190501"/>
            <a:ext cx="790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ddlePage_3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823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4" name="Picture 36" descr="16_9_logo位置0902w"/>
          <p:cNvPicPr>
            <a:picLocks noChangeAspect="1" noChangeArrowheads="1"/>
          </p:cNvPicPr>
          <p:nvPr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8206426" y="190501"/>
            <a:ext cx="790163" cy="3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823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astP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1" y="0"/>
            <a:ext cx="9148235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6" name="図 5" descr="mblogo_w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45497" y="3114001"/>
            <a:ext cx="1457241" cy="6594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 bwMode="white">
          <a:xfrm>
            <a:off x="1416762" y="6012000"/>
            <a:ext cx="6314711" cy="5400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txtHeaderSecClass"/>
          <p:cNvSpPr txBox="1"/>
          <p:nvPr userDrawn="1"/>
        </p:nvSpPr>
        <p:spPr>
          <a:xfrm>
            <a:off x="159385" y="605789"/>
            <a:ext cx="2540000" cy="2540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  <a:latin typeface="Arial"/>
              </a:rPr>
              <a:t>Confidential</a:t>
            </a:r>
            <a:endParaRPr lang="en-US" sz="160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txtFooterLeft"/>
          <p:cNvSpPr txBox="1"/>
          <p:nvPr userDrawn="1"/>
        </p:nvSpPr>
        <p:spPr>
          <a:xfrm>
            <a:off x="793750" y="6508750"/>
            <a:ext cx="25400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r>
              <a:rPr lang="en-US" sz="1000" smtClean="0">
                <a:solidFill>
                  <a:srgbClr val="000000"/>
                </a:solidFill>
                <a:latin typeface="Arial"/>
              </a:rPr>
              <a:t>Rev PA1</a:t>
            </a:r>
            <a:endParaRPr lang="en-US" sz="1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txtFooterRight"/>
          <p:cNvSpPr txBox="1"/>
          <p:nvPr userDrawn="1"/>
        </p:nvSpPr>
        <p:spPr>
          <a:xfrm>
            <a:off x="6019800" y="6508750"/>
            <a:ext cx="2879725" cy="1985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700"/>
              </a:lnSpc>
              <a:spcBef>
                <a:spcPts val="0"/>
              </a:spcBef>
            </a:pPr>
            <a:endParaRPr lang="en-US" sz="1200" b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xtFooterDate"/>
          <p:cNvSpPr txBox="1"/>
          <p:nvPr userDrawn="1"/>
        </p:nvSpPr>
        <p:spPr>
          <a:xfrm>
            <a:off x="3375025" y="6508750"/>
            <a:ext cx="10795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700"/>
              </a:lnSpc>
              <a:spcBef>
                <a:spcPts val="0"/>
              </a:spcBef>
            </a:pP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3/27/2012</a:t>
            </a:r>
            <a:endParaRPr lang="en-US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txtFooterCVLPage"/>
          <p:cNvSpPr txBox="1"/>
          <p:nvPr userDrawn="1"/>
        </p:nvSpPr>
        <p:spPr>
          <a:xfrm>
            <a:off x="4678362" y="6508750"/>
            <a:ext cx="10795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fld id="{E2B7E5A7-99D3-4067-BDBC-B45E7E9120C6}" type="slidenum">
              <a:rPr lang="en-US" sz="1000" smtClean="0">
                <a:solidFill>
                  <a:srgbClr val="000000"/>
                </a:solidFill>
                <a:latin typeface="Arial"/>
              </a:rPr>
              <a:pPr>
                <a:lnSpc>
                  <a:spcPts val="1700"/>
                </a:lnSpc>
                <a:spcBef>
                  <a:spcPts val="0"/>
                </a:spcBef>
              </a:pPr>
              <a:t>‹#›</a:t>
            </a:fld>
            <a:endParaRPr lang="en-US" sz="100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endParaRPr kumimoji="1" lang="ja-JP" altLang="en-US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Arial" pitchFamily="34" charset="0"/>
                <a:ea typeface="HGP行書体" pitchFamily="66" charset="-128"/>
                <a:cs typeface="Arial" pitchFamily="34" charset="0"/>
              </a:defRPr>
            </a:lvl1pPr>
          </a:lstStyle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26" name="直線コネクタ 25"/>
          <p:cNvCxnSpPr/>
          <p:nvPr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6.jpeg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3" descr="GBM_top_4-3.jpg"/>
          <p:cNvPicPr>
            <a:picLocks noChangeAspect="1"/>
          </p:cNvPicPr>
          <p:nvPr/>
        </p:nvPicPr>
        <p:blipFill>
          <a:blip r:embed="rId9" cstate="print">
            <a:lum/>
          </a:blip>
          <a:srcRect/>
          <a:stretch>
            <a:fillRect/>
          </a:stretch>
        </p:blipFill>
        <p:spPr bwMode="auto">
          <a:xfrm>
            <a:off x="1191" y="0"/>
            <a:ext cx="91482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xtHeaderSecClass"/>
          <p:cNvSpPr txBox="1"/>
          <p:nvPr userDrawn="1"/>
        </p:nvSpPr>
        <p:spPr>
          <a:xfrm>
            <a:off x="159385" y="605789"/>
            <a:ext cx="2540000" cy="2540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  <a:latin typeface="Arial"/>
              </a:rPr>
              <a:t>Confidential</a:t>
            </a:r>
            <a:endParaRPr lang="en-US" sz="160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txtFooterLeft"/>
          <p:cNvSpPr txBox="1"/>
          <p:nvPr userDrawn="1"/>
        </p:nvSpPr>
        <p:spPr>
          <a:xfrm>
            <a:off x="793750" y="6508750"/>
            <a:ext cx="25400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r>
              <a:rPr lang="en-US" sz="1000" smtClean="0">
                <a:solidFill>
                  <a:srgbClr val="000000"/>
                </a:solidFill>
                <a:latin typeface="Arial"/>
              </a:rPr>
              <a:t>Rev PA1</a:t>
            </a:r>
            <a:endParaRPr lang="en-US" sz="10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xtFooterRight"/>
          <p:cNvSpPr txBox="1"/>
          <p:nvPr userDrawn="1"/>
        </p:nvSpPr>
        <p:spPr>
          <a:xfrm>
            <a:off x="6019800" y="6508750"/>
            <a:ext cx="2879725" cy="1985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700"/>
              </a:lnSpc>
              <a:spcBef>
                <a:spcPts val="0"/>
              </a:spcBef>
            </a:pPr>
            <a:endParaRPr lang="en-US" sz="1200" b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xtFooterDate"/>
          <p:cNvSpPr txBox="1"/>
          <p:nvPr userDrawn="1"/>
        </p:nvSpPr>
        <p:spPr>
          <a:xfrm>
            <a:off x="3375025" y="6508750"/>
            <a:ext cx="10795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r">
              <a:lnSpc>
                <a:spcPts val="1700"/>
              </a:lnSpc>
              <a:spcBef>
                <a:spcPts val="0"/>
              </a:spcBef>
            </a:pPr>
            <a:r>
              <a:rPr lang="en-US" sz="1000" dirty="0" smtClean="0">
                <a:solidFill>
                  <a:srgbClr val="000000"/>
                </a:solidFill>
                <a:latin typeface="Arial"/>
              </a:rPr>
              <a:t>3/27/2012</a:t>
            </a:r>
            <a:endParaRPr lang="en-US" sz="1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xtFooterCVLPage"/>
          <p:cNvSpPr txBox="1"/>
          <p:nvPr userDrawn="1"/>
        </p:nvSpPr>
        <p:spPr>
          <a:xfrm>
            <a:off x="4678362" y="6508750"/>
            <a:ext cx="1079500" cy="19268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700"/>
              </a:lnSpc>
              <a:spcBef>
                <a:spcPts val="0"/>
              </a:spcBef>
            </a:pPr>
            <a:fld id="{3EF78839-626F-4AF8-B2F8-C893A5F1A4B2}" type="slidenum">
              <a:rPr lang="en-US" sz="1000" smtClean="0">
                <a:solidFill>
                  <a:srgbClr val="000000"/>
                </a:solidFill>
                <a:latin typeface="Arial"/>
              </a:rPr>
              <a:pPr>
                <a:lnSpc>
                  <a:spcPts val="1700"/>
                </a:lnSpc>
                <a:spcBef>
                  <a:spcPts val="0"/>
                </a:spcBef>
              </a:pPr>
              <a:t>‹#›</a:t>
            </a:fld>
            <a:endParaRPr lang="en-US" sz="1000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HGP創英角ｺﾞｼｯｸUB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/>
        </p:nvPicPr>
        <p:blipFill>
          <a:blip r:embed="rId11" cstate="print">
            <a:lum/>
          </a:blip>
          <a:srcRect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83568" y="1636819"/>
            <a:ext cx="7164000" cy="2152221"/>
          </a:xfrm>
        </p:spPr>
        <p:txBody>
          <a:bodyPr/>
          <a:lstStyle/>
          <a:p>
            <a:r>
              <a:rPr lang="en-US" altLang="ja-JP" dirty="0" err="1" smtClean="0"/>
              <a:t>Xperia</a:t>
            </a:r>
            <a:r>
              <a:rPr lang="en-US" altLang="ja-JP" dirty="0" smtClean="0"/>
              <a:t> S </a:t>
            </a:r>
            <a:r>
              <a:rPr kumimoji="1" lang="en-US" altLang="ja-JP" dirty="0" smtClean="0"/>
              <a:t>LT26i, SO-02D</a:t>
            </a:r>
            <a:br>
              <a:rPr kumimoji="1" lang="en-US" altLang="ja-JP" dirty="0" smtClean="0"/>
            </a:br>
            <a:r>
              <a:rPr lang="en-US" altLang="ja-JP" dirty="0" smtClean="0"/>
              <a:t>Cap USB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Working Instruction for repair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:\Documents and Settings\22711650\デスクトップ\DSC08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052513"/>
            <a:ext cx="37544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C:\Documents and Settings\22711650\デスクトップ\DSC089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052513"/>
            <a:ext cx="38100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右矢印 4"/>
          <p:cNvSpPr/>
          <p:nvPr/>
        </p:nvSpPr>
        <p:spPr>
          <a:xfrm>
            <a:off x="179388" y="1989138"/>
            <a:ext cx="215900" cy="719137"/>
          </a:xfrm>
          <a:prstGeom prst="rightArrow">
            <a:avLst>
              <a:gd name="adj1" fmla="val 67196"/>
              <a:gd name="adj2" fmla="val 10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4643438" y="1989138"/>
            <a:ext cx="215900" cy="719137"/>
          </a:xfrm>
          <a:prstGeom prst="rightArrow">
            <a:avLst>
              <a:gd name="adj1" fmla="val 67196"/>
              <a:gd name="adj2" fmla="val 10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126" name="テキスト ボックス 6"/>
          <p:cNvSpPr txBox="1">
            <a:spLocks noChangeArrowheads="1"/>
          </p:cNvSpPr>
          <p:nvPr/>
        </p:nvSpPr>
        <p:spPr bwMode="auto">
          <a:xfrm>
            <a:off x="827088" y="1268413"/>
            <a:ext cx="431800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III.</a:t>
            </a:r>
            <a:endParaRPr lang="ja-JP" altLang="en-US"/>
          </a:p>
        </p:txBody>
      </p:sp>
      <p:sp>
        <p:nvSpPr>
          <p:cNvPr id="5127" name="テキスト ボックス 7"/>
          <p:cNvSpPr txBox="1">
            <a:spLocks noChangeArrowheads="1"/>
          </p:cNvSpPr>
          <p:nvPr/>
        </p:nvSpPr>
        <p:spPr bwMode="auto">
          <a:xfrm>
            <a:off x="5292725" y="1268413"/>
            <a:ext cx="431800" cy="36988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IV.</a:t>
            </a:r>
            <a:endParaRPr lang="ja-JP" altLang="en-US"/>
          </a:p>
        </p:txBody>
      </p:sp>
      <p:sp>
        <p:nvSpPr>
          <p:cNvPr id="5128" name="テキスト ボックス 8"/>
          <p:cNvSpPr txBox="1">
            <a:spLocks noChangeArrowheads="1"/>
          </p:cNvSpPr>
          <p:nvPr/>
        </p:nvSpPr>
        <p:spPr bwMode="auto">
          <a:xfrm>
            <a:off x="323850" y="4365625"/>
            <a:ext cx="44640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III. Check almost all of A is inserted into B.</a:t>
            </a:r>
            <a:endParaRPr lang="ja-JP" altLang="en-US"/>
          </a:p>
        </p:txBody>
      </p:sp>
      <p:sp>
        <p:nvSpPr>
          <p:cNvPr id="5129" name="テキスト ボックス 9"/>
          <p:cNvSpPr txBox="1">
            <a:spLocks noChangeArrowheads="1"/>
          </p:cNvSpPr>
          <p:nvPr/>
        </p:nvSpPr>
        <p:spPr bwMode="auto">
          <a:xfrm>
            <a:off x="4859338" y="4365625"/>
            <a:ext cx="42846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IV. Push and insert  A completely into B.</a:t>
            </a:r>
            <a:endParaRPr lang="ja-JP" altLang="en-US"/>
          </a:p>
        </p:txBody>
      </p:sp>
      <p:sp>
        <p:nvSpPr>
          <p:cNvPr id="5130" name="Text Box 21"/>
          <p:cNvSpPr txBox="1">
            <a:spLocks noChangeArrowheads="1"/>
          </p:cNvSpPr>
          <p:nvPr/>
        </p:nvSpPr>
        <p:spPr bwMode="auto">
          <a:xfrm>
            <a:off x="323850" y="115888"/>
            <a:ext cx="3743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u="sng">
                <a:solidFill>
                  <a:srgbClr val="FF0000"/>
                </a:solidFill>
              </a:rPr>
              <a:t>!!!  How to Insert A to B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57275" y="409575"/>
            <a:ext cx="702945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512" y="6021288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1.Insert A to B.</a:t>
            </a:r>
          </a:p>
        </p:txBody>
      </p:sp>
      <p:sp>
        <p:nvSpPr>
          <p:cNvPr id="6148" name="Oval 4"/>
          <p:cNvSpPr>
            <a:spLocks noChangeArrowheads="1"/>
          </p:cNvSpPr>
          <p:nvPr/>
        </p:nvSpPr>
        <p:spPr bwMode="auto">
          <a:xfrm>
            <a:off x="5148263" y="1700213"/>
            <a:ext cx="1223962" cy="1585912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214313"/>
            <a:ext cx="7429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9512" y="5949280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2.Displace an arm to C.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4292600"/>
            <a:ext cx="3132138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7380288" y="4797425"/>
            <a:ext cx="1223962" cy="1152525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8459788" y="5949950"/>
            <a:ext cx="296862" cy="398463"/>
          </a:xfrm>
          <a:prstGeom prst="wedgeRoundRectCallout">
            <a:avLst>
              <a:gd name="adj1" fmla="val -160694"/>
              <a:gd name="adj2" fmla="val -57171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084888" y="1628775"/>
            <a:ext cx="1295400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5724525" y="1628775"/>
            <a:ext cx="358775" cy="26638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7380288" y="1628775"/>
            <a:ext cx="1439862" cy="26638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6516688" y="620713"/>
            <a:ext cx="647700" cy="398462"/>
          </a:xfrm>
          <a:prstGeom prst="wedgeRoundRectCallout">
            <a:avLst>
              <a:gd name="adj1" fmla="val 32597"/>
              <a:gd name="adj2" fmla="val 259958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arm</a:t>
            </a: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 rot="5400000">
            <a:off x="7993063" y="1881188"/>
            <a:ext cx="358775" cy="574675"/>
          </a:xfrm>
          <a:prstGeom prst="upArrow">
            <a:avLst>
              <a:gd name="adj1" fmla="val 50000"/>
              <a:gd name="adj2" fmla="val 40044"/>
            </a:avLst>
          </a:prstGeom>
          <a:gradFill rotWithShape="1">
            <a:gsLst>
              <a:gs pos="0">
                <a:srgbClr val="3333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214313"/>
            <a:ext cx="5802312" cy="502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4139952" y="6021288"/>
            <a:ext cx="4608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3. Close the Cap USB and insert hook to D.</a:t>
            </a:r>
          </a:p>
        </p:txBody>
      </p:sp>
      <p:sp>
        <p:nvSpPr>
          <p:cNvPr id="8196" name="Freeform 12"/>
          <p:cNvSpPr>
            <a:spLocks/>
          </p:cNvSpPr>
          <p:nvPr/>
        </p:nvSpPr>
        <p:spPr bwMode="auto">
          <a:xfrm>
            <a:off x="5003800" y="1844675"/>
            <a:ext cx="647700" cy="1152525"/>
          </a:xfrm>
          <a:custGeom>
            <a:avLst/>
            <a:gdLst>
              <a:gd name="T0" fmla="*/ 647700 w 408"/>
              <a:gd name="T1" fmla="*/ 1152525 h 726"/>
              <a:gd name="T2" fmla="*/ 215900 w 408"/>
              <a:gd name="T3" fmla="*/ 792162 h 726"/>
              <a:gd name="T4" fmla="*/ 0 w 408"/>
              <a:gd name="T5" fmla="*/ 0 h 726"/>
              <a:gd name="T6" fmla="*/ 0 60000 65536"/>
              <a:gd name="T7" fmla="*/ 0 60000 65536"/>
              <a:gd name="T8" fmla="*/ 0 60000 65536"/>
              <a:gd name="T9" fmla="*/ 0 w 408"/>
              <a:gd name="T10" fmla="*/ 0 h 726"/>
              <a:gd name="T11" fmla="*/ 408 w 408"/>
              <a:gd name="T12" fmla="*/ 726 h 72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" h="726">
                <a:moveTo>
                  <a:pt x="408" y="726"/>
                </a:moveTo>
                <a:cubicBezTo>
                  <a:pt x="306" y="673"/>
                  <a:pt x="204" y="620"/>
                  <a:pt x="136" y="499"/>
                </a:cubicBezTo>
                <a:cubicBezTo>
                  <a:pt x="68" y="378"/>
                  <a:pt x="34" y="189"/>
                  <a:pt x="0" y="0"/>
                </a:cubicBezTo>
              </a:path>
            </a:pathLst>
          </a:custGeom>
          <a:noFill/>
          <a:ln w="76200" cmpd="sng">
            <a:solidFill>
              <a:srgbClr val="3333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819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5233988"/>
            <a:ext cx="2089150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16"/>
          <p:cNvSpPr>
            <a:spLocks noChangeArrowheads="1"/>
          </p:cNvSpPr>
          <p:nvPr/>
        </p:nvSpPr>
        <p:spPr bwMode="auto">
          <a:xfrm>
            <a:off x="1619250" y="6459538"/>
            <a:ext cx="296863" cy="398462"/>
          </a:xfrm>
          <a:prstGeom prst="wedgeRoundRectCallout">
            <a:avLst>
              <a:gd name="adj1" fmla="val -160694"/>
              <a:gd name="adj2" fmla="val -57171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8199" name="Rectangle 17"/>
          <p:cNvSpPr>
            <a:spLocks noChangeArrowheads="1"/>
          </p:cNvSpPr>
          <p:nvPr/>
        </p:nvSpPr>
        <p:spPr bwMode="auto">
          <a:xfrm>
            <a:off x="2700338" y="1412875"/>
            <a:ext cx="79057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0" name="Line 18"/>
          <p:cNvSpPr>
            <a:spLocks noChangeShapeType="1"/>
          </p:cNvSpPr>
          <p:nvPr/>
        </p:nvSpPr>
        <p:spPr bwMode="auto">
          <a:xfrm flipV="1">
            <a:off x="34925" y="1412875"/>
            <a:ext cx="2663825" cy="38163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1" name="Line 19"/>
          <p:cNvSpPr>
            <a:spLocks noChangeShapeType="1"/>
          </p:cNvSpPr>
          <p:nvPr/>
        </p:nvSpPr>
        <p:spPr bwMode="auto">
          <a:xfrm flipH="1">
            <a:off x="2124075" y="1844675"/>
            <a:ext cx="1368425" cy="5040313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2" name="Freeform 13"/>
          <p:cNvSpPr>
            <a:spLocks/>
          </p:cNvSpPr>
          <p:nvPr/>
        </p:nvSpPr>
        <p:spPr bwMode="auto">
          <a:xfrm>
            <a:off x="3059113" y="1628775"/>
            <a:ext cx="836612" cy="2344738"/>
          </a:xfrm>
          <a:custGeom>
            <a:avLst/>
            <a:gdLst>
              <a:gd name="T0" fmla="*/ 836612 w 617"/>
              <a:gd name="T1" fmla="*/ 2344738 h 1931"/>
              <a:gd name="T2" fmla="*/ 215594 w 617"/>
              <a:gd name="T3" fmla="*/ 1298045 h 1931"/>
              <a:gd name="T4" fmla="*/ 0 w 617"/>
              <a:gd name="T5" fmla="*/ 0 h 1931"/>
              <a:gd name="T6" fmla="*/ 0 60000 65536"/>
              <a:gd name="T7" fmla="*/ 0 60000 65536"/>
              <a:gd name="T8" fmla="*/ 0 60000 65536"/>
              <a:gd name="T9" fmla="*/ 0 w 617"/>
              <a:gd name="T10" fmla="*/ 0 h 1931"/>
              <a:gd name="T11" fmla="*/ 617 w 617"/>
              <a:gd name="T12" fmla="*/ 1931 h 19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17" h="1931">
                <a:moveTo>
                  <a:pt x="617" y="1931"/>
                </a:moveTo>
                <a:cubicBezTo>
                  <a:pt x="541" y="1787"/>
                  <a:pt x="262" y="1391"/>
                  <a:pt x="159" y="1069"/>
                </a:cubicBezTo>
                <a:cubicBezTo>
                  <a:pt x="56" y="747"/>
                  <a:pt x="33" y="223"/>
                  <a:pt x="0" y="0"/>
                </a:cubicBezTo>
              </a:path>
            </a:pathLst>
          </a:custGeom>
          <a:noFill/>
          <a:ln w="76200" cmpd="sng">
            <a:solidFill>
              <a:srgbClr val="3333FF"/>
            </a:solidFill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8203" name="AutoShape 20"/>
          <p:cNvSpPr>
            <a:spLocks noChangeArrowheads="1"/>
          </p:cNvSpPr>
          <p:nvPr/>
        </p:nvSpPr>
        <p:spPr bwMode="auto">
          <a:xfrm>
            <a:off x="395288" y="5805488"/>
            <a:ext cx="936625" cy="6477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04" name="AutoShape 21"/>
          <p:cNvSpPr>
            <a:spLocks noChangeArrowheads="1"/>
          </p:cNvSpPr>
          <p:nvPr/>
        </p:nvSpPr>
        <p:spPr bwMode="auto">
          <a:xfrm>
            <a:off x="3059113" y="4797425"/>
            <a:ext cx="792162" cy="398463"/>
          </a:xfrm>
          <a:prstGeom prst="wedgeRoundRectCallout">
            <a:avLst>
              <a:gd name="adj1" fmla="val 55810"/>
              <a:gd name="adj2" fmla="val -108583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hook</a:t>
            </a:r>
          </a:p>
        </p:txBody>
      </p:sp>
      <p:sp>
        <p:nvSpPr>
          <p:cNvPr id="8205" name="Oval 22"/>
          <p:cNvSpPr>
            <a:spLocks noChangeArrowheads="1"/>
          </p:cNvSpPr>
          <p:nvPr/>
        </p:nvSpPr>
        <p:spPr bwMode="auto">
          <a:xfrm>
            <a:off x="3708400" y="3933825"/>
            <a:ext cx="574675" cy="6477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364163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3473450"/>
            <a:ext cx="4140200" cy="3384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0" name="AutoShape 5"/>
          <p:cNvSpPr>
            <a:spLocks noChangeArrowheads="1"/>
          </p:cNvSpPr>
          <p:nvPr/>
        </p:nvSpPr>
        <p:spPr bwMode="auto">
          <a:xfrm>
            <a:off x="5364163" y="2492375"/>
            <a:ext cx="792162" cy="398463"/>
          </a:xfrm>
          <a:prstGeom prst="wedgeRoundRectCallout">
            <a:avLst>
              <a:gd name="adj1" fmla="val 242185"/>
              <a:gd name="adj2" fmla="val 598606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hook</a:t>
            </a:r>
          </a:p>
        </p:txBody>
      </p:sp>
      <p:sp>
        <p:nvSpPr>
          <p:cNvPr id="9221" name="Oval 6"/>
          <p:cNvSpPr>
            <a:spLocks noChangeArrowheads="1"/>
          </p:cNvSpPr>
          <p:nvPr/>
        </p:nvSpPr>
        <p:spPr bwMode="auto">
          <a:xfrm>
            <a:off x="7596188" y="5013325"/>
            <a:ext cx="647700" cy="6477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2" name="AutoShape 7"/>
          <p:cNvSpPr>
            <a:spLocks noChangeArrowheads="1"/>
          </p:cNvSpPr>
          <p:nvPr/>
        </p:nvSpPr>
        <p:spPr bwMode="auto">
          <a:xfrm>
            <a:off x="5364163" y="2492375"/>
            <a:ext cx="792162" cy="398463"/>
          </a:xfrm>
          <a:prstGeom prst="wedgeRoundRectCallout">
            <a:avLst>
              <a:gd name="adj1" fmla="val -287273"/>
              <a:gd name="adj2" fmla="val -141634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hook</a:t>
            </a:r>
          </a:p>
        </p:txBody>
      </p:sp>
      <p:sp>
        <p:nvSpPr>
          <p:cNvPr id="9223" name="AutoShape 8"/>
          <p:cNvSpPr>
            <a:spLocks noChangeArrowheads="1"/>
          </p:cNvSpPr>
          <p:nvPr/>
        </p:nvSpPr>
        <p:spPr bwMode="auto">
          <a:xfrm>
            <a:off x="3635375" y="620713"/>
            <a:ext cx="296863" cy="398462"/>
          </a:xfrm>
          <a:prstGeom prst="wedgeRoundRectCallout">
            <a:avLst>
              <a:gd name="adj1" fmla="val -45185"/>
              <a:gd name="adj2" fmla="val 121315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0" y="5229200"/>
            <a:ext cx="4608513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*. There is a hook on the root of arm.</a:t>
            </a:r>
          </a:p>
          <a:p>
            <a:pPr>
              <a:spcBef>
                <a:spcPct val="50000"/>
              </a:spcBef>
            </a:pPr>
            <a:r>
              <a:rPr lang="en-US" altLang="ja-JP" dirty="0"/>
              <a:t>It’s hooked to B.</a:t>
            </a:r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9625" y="1571625"/>
            <a:ext cx="752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11960" y="2924944"/>
            <a:ext cx="1547729" cy="620824"/>
          </a:xfrm>
        </p:spPr>
        <p:txBody>
          <a:bodyPr/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323992"/>
            <a:ext cx="7164000" cy="512720"/>
          </a:xfrm>
        </p:spPr>
        <p:txBody>
          <a:bodyPr/>
          <a:lstStyle/>
          <a:p>
            <a:r>
              <a:rPr kumimoji="1" lang="en-US" altLang="ja-JP" dirty="0" smtClean="0"/>
              <a:t>Repair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323528" y="1484784"/>
            <a:ext cx="8208912" cy="4464496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A phone with cap USB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200" kern="0" dirty="0" smtClean="0">
              <a:solidFill>
                <a:srgbClr val="000000"/>
              </a:solidFill>
              <a:latin typeface="Arial"/>
              <a:ea typeface="+mj-ea"/>
              <a:cs typeface="HGP創英角ｺﾞｼｯｸUB" pitchFamily="50" charset="-128"/>
            </a:endParaRPr>
          </a:p>
          <a:p>
            <a:pPr lvl="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altLang="ja-JP" sz="32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 </a:t>
            </a:r>
            <a:r>
              <a:rPr lang="en-US" altLang="ja-JP" sz="32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  <a:hlinkClick r:id="rId2" action="ppaction://hlinksldjump"/>
              </a:rPr>
              <a:t>Go to p.3</a:t>
            </a:r>
            <a:endParaRPr lang="en-US" altLang="ja-JP" sz="3200" kern="0" dirty="0" smtClean="0">
              <a:solidFill>
                <a:srgbClr val="000000"/>
              </a:solidFill>
              <a:latin typeface="Arial"/>
              <a:ea typeface="+mj-ea"/>
              <a:cs typeface="HGP創英角ｺﾞｼｯｸUB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200" kern="0" dirty="0" smtClean="0">
              <a:solidFill>
                <a:srgbClr val="000000"/>
              </a:solidFill>
              <a:latin typeface="Arial"/>
              <a:ea typeface="+mj-ea"/>
              <a:cs typeface="HGP創英角ｺﾞｼｯｸUB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200" kern="0" dirty="0" smtClean="0">
              <a:solidFill>
                <a:srgbClr val="000000"/>
              </a:solidFill>
              <a:latin typeface="Arial"/>
              <a:ea typeface="+mj-ea"/>
              <a:cs typeface="HGP創英角ｺﾞｼｯｸUB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kern="0" dirty="0" smtClean="0">
                <a:solidFill>
                  <a:srgbClr val="000000"/>
                </a:solidFill>
                <a:latin typeface="Arial"/>
                <a:cs typeface="HGP創英角ｺﾞｼｯｸUB" pitchFamily="50" charset="-128"/>
              </a:rPr>
              <a:t>A phone without cap USB</a:t>
            </a:r>
            <a:endParaRPr kumimoji="1" lang="en-US" altLang="ja-JP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ja-JP" sz="3200" kern="0" dirty="0" smtClean="0">
              <a:solidFill>
                <a:srgbClr val="000000"/>
              </a:solidFill>
              <a:latin typeface="Arial"/>
              <a:ea typeface="+mj-ea"/>
              <a:cs typeface="HGP創英角ｺﾞｼｯｸUB" pitchFamily="50" charset="-128"/>
            </a:endParaRPr>
          </a:p>
          <a:p>
            <a:pPr lvl="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	</a:t>
            </a:r>
            <a:r>
              <a:rPr kumimoji="1" lang="en-US" altLang="ja-JP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  <a:hlinkClick r:id="rId3" action="ppaction://hlinksldjump"/>
              </a:rPr>
              <a:t>Go to p.6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7164000" cy="576064"/>
          </a:xfrm>
        </p:spPr>
        <p:txBody>
          <a:bodyPr/>
          <a:lstStyle/>
          <a:p>
            <a:r>
              <a:rPr kumimoji="1" lang="en-US" altLang="ja-JP" dirty="0" smtClean="0"/>
              <a:t>1. Detach</a:t>
            </a:r>
            <a:endParaRPr kumimoji="1" lang="ja-JP" altLang="en-US" dirty="0"/>
          </a:p>
        </p:txBody>
      </p:sp>
      <p:pic>
        <p:nvPicPr>
          <p:cNvPr id="1026" name="Picture 2" descr="C:\Documents and Settings\22711650\デスクトップ\Cap 引っ張り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5976664" cy="3744416"/>
          </a:xfrm>
          <a:prstGeom prst="rect">
            <a:avLst/>
          </a:prstGeom>
          <a:noFill/>
        </p:spPr>
      </p:pic>
      <p:cxnSp>
        <p:nvCxnSpPr>
          <p:cNvPr id="6" name="直線コネクタ 5"/>
          <p:cNvCxnSpPr/>
          <p:nvPr/>
        </p:nvCxnSpPr>
        <p:spPr>
          <a:xfrm>
            <a:off x="3992296" y="3429000"/>
            <a:ext cx="1083760" cy="80063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flipV="1">
            <a:off x="3995936" y="3356992"/>
            <a:ext cx="2160240" cy="72008"/>
          </a:xfrm>
          <a:prstGeom prst="line">
            <a:avLst/>
          </a:prstGeom>
          <a:ln w="571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円弧 10"/>
          <p:cNvSpPr/>
          <p:nvPr/>
        </p:nvSpPr>
        <p:spPr>
          <a:xfrm>
            <a:off x="3491880" y="2780928"/>
            <a:ext cx="1368152" cy="1440160"/>
          </a:xfrm>
          <a:prstGeom prst="arc">
            <a:avLst>
              <a:gd name="adj1" fmla="val 21147548"/>
              <a:gd name="adj2" fmla="val 2385739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23494" y="359865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30-45 deg.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084168" y="3043157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</a:rPr>
              <a:t>Pull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164000" cy="576064"/>
          </a:xfrm>
        </p:spPr>
        <p:txBody>
          <a:bodyPr/>
          <a:lstStyle/>
          <a:p>
            <a:r>
              <a:rPr kumimoji="1" lang="en-US" altLang="ja-JP" dirty="0" smtClean="0"/>
              <a:t>2. Check Cover Front</a:t>
            </a:r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21" name="タイトル 1"/>
          <p:cNvSpPr txBox="1">
            <a:spLocks/>
          </p:cNvSpPr>
          <p:nvPr/>
        </p:nvSpPr>
        <p:spPr>
          <a:xfrm>
            <a:off x="539552" y="5661248"/>
            <a:ext cx="8352928" cy="576064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If there is no braking</a:t>
            </a:r>
            <a:r>
              <a:rPr lang="en-US" altLang="ja-JP" sz="2400" kern="0" dirty="0" smtClean="0">
                <a:solidFill>
                  <a:srgbClr val="00B050"/>
                </a:solidFill>
                <a:latin typeface="Arial"/>
                <a:ea typeface="+mj-ea"/>
                <a:cs typeface="HGP創英角ｺﾞｼｯｸUB" pitchFamily="50" charset="-128"/>
              </a:rPr>
              <a:t>, </a:t>
            </a:r>
            <a:r>
              <a:rPr lang="en-US" altLang="ja-JP" sz="2400" kern="0" smtClean="0">
                <a:solidFill>
                  <a:srgbClr val="00B050"/>
                </a:solidFill>
                <a:latin typeface="Arial"/>
                <a:ea typeface="+mj-ea"/>
                <a:cs typeface="HGP創英角ｺﾞｼｯｸUB" pitchFamily="50" charset="-128"/>
              </a:rPr>
              <a:t>other damage, </a:t>
            </a:r>
            <a:r>
              <a:rPr lang="en-US" altLang="ja-JP" sz="2400" kern="0" dirty="0" smtClean="0">
                <a:solidFill>
                  <a:srgbClr val="00B050"/>
                </a:solidFill>
                <a:latin typeface="Arial"/>
                <a:ea typeface="+mj-ea"/>
                <a:cs typeface="HGP創英角ｺﾞｼｯｸUB" pitchFamily="50" charset="-128"/>
              </a:rPr>
              <a:t>re-use OK.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If any,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 change Cover Front.</a:t>
            </a:r>
            <a:endParaRPr kumimoji="1" lang="en-US" altLang="ja-JP" sz="24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  <p:pic>
        <p:nvPicPr>
          <p:cNvPr id="2050" name="Picture 2" descr="\\jptofil10\kiko-backup$\GU\Current_Model\Nozomi\026_Members\Nishi\写真\DSC09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4752528" cy="4201358"/>
          </a:xfrm>
          <a:prstGeom prst="rect">
            <a:avLst/>
          </a:prstGeom>
          <a:noFill/>
        </p:spPr>
      </p:pic>
      <p:sp>
        <p:nvSpPr>
          <p:cNvPr id="22" name="円/楕円 21"/>
          <p:cNvSpPr/>
          <p:nvPr/>
        </p:nvSpPr>
        <p:spPr>
          <a:xfrm>
            <a:off x="3419872" y="1941726"/>
            <a:ext cx="2160240" cy="201622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164000" cy="576064"/>
          </a:xfrm>
        </p:spPr>
        <p:txBody>
          <a:bodyPr/>
          <a:lstStyle/>
          <a:p>
            <a:r>
              <a:rPr kumimoji="1" lang="en-US" altLang="ja-JP" dirty="0" smtClean="0"/>
              <a:t>3. Check Cap USB</a:t>
            </a:r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683568" y="4808778"/>
            <a:ext cx="3456384" cy="1080120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kern="0" dirty="0" smtClean="0">
                <a:latin typeface="Arial"/>
                <a:ea typeface="+mj-ea"/>
                <a:cs typeface="HGP創英角ｺﾞｼｯｸUB" pitchFamily="50" charset="-128"/>
              </a:rPr>
              <a:t>No need to disassemble more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  <a:hlinkClick r:id="rId2" action="ppaction://hlinksldjump"/>
              </a:rPr>
              <a:t>Go to p.7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4788024" y="4808778"/>
            <a:ext cx="3851920" cy="1198258"/>
          </a:xfrm>
          <a:prstGeom prst="rect">
            <a:avLst/>
          </a:prstGeom>
        </p:spPr>
        <p:txBody>
          <a:bodyPr lIns="0" tIns="0" rIns="0" bIns="0" anchor="t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000" kern="0" dirty="0" smtClean="0">
                <a:latin typeface="Arial"/>
                <a:ea typeface="+mj-ea"/>
                <a:cs typeface="HGP創英角ｺﾞｼｯｸUB" pitchFamily="50" charset="-128"/>
              </a:rPr>
              <a:t>Need to disassemble the phone</a:t>
            </a:r>
            <a:endParaRPr kumimoji="1" lang="en-US" altLang="ja-JP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  <a:hlinkClick r:id="rId3" action="ppaction://hlinksldjump"/>
              </a:rPr>
              <a:t>Go to p.6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1619672" y="5733256"/>
            <a:ext cx="5832648" cy="504056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lIns="0" tIns="0" rIns="0" bIns="0" anchor="ctr" anchorCtr="0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2400" kern="0" dirty="0" smtClean="0">
                <a:solidFill>
                  <a:srgbClr val="C00000"/>
                </a:solidFill>
                <a:latin typeface="Arial"/>
                <a:ea typeface="+mj-ea"/>
                <a:cs typeface="HGP創英角ｺﾞｼｯｸUB" pitchFamily="50" charset="-128"/>
              </a:rPr>
              <a:t>*Caution*</a:t>
            </a: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 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  </a:t>
            </a:r>
            <a:r>
              <a:rPr kumimoji="1" lang="en-US" altLang="ja-JP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Don’t re-use</a:t>
            </a:r>
            <a:r>
              <a:rPr kumimoji="1" lang="en-US" altLang="ja-JP" sz="2400" b="0" i="0" u="sng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 Cap USB</a:t>
            </a:r>
            <a:endParaRPr kumimoji="1" lang="ja-JP" altLang="en-US" sz="2400" b="0" i="0" u="sng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  <p:pic>
        <p:nvPicPr>
          <p:cNvPr id="3074" name="Picture 2" descr="\\jptofil10\kiko-backup$\GU\Current_Model\Nozomi\026_Members\Nishi\写真\DSC09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908720"/>
            <a:ext cx="2986429" cy="3672408"/>
          </a:xfrm>
          <a:prstGeom prst="rect">
            <a:avLst/>
          </a:prstGeom>
          <a:noFill/>
        </p:spPr>
      </p:pic>
      <p:pic>
        <p:nvPicPr>
          <p:cNvPr id="3075" name="Picture 3" descr="\\jptofil10\kiko-backup$\GU\Current_Model\Nozomi\026_Members\Nishi\写真\DSC092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908720"/>
            <a:ext cx="2736304" cy="3674465"/>
          </a:xfrm>
          <a:prstGeom prst="rect">
            <a:avLst/>
          </a:prstGeom>
          <a:noFill/>
        </p:spPr>
      </p:pic>
      <p:sp>
        <p:nvSpPr>
          <p:cNvPr id="13" name="円/楕円 12"/>
          <p:cNvSpPr/>
          <p:nvPr/>
        </p:nvSpPr>
        <p:spPr>
          <a:xfrm>
            <a:off x="1547664" y="1052736"/>
            <a:ext cx="1800200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5652120" y="1124744"/>
            <a:ext cx="1800200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0"/>
            <a:ext cx="7164000" cy="576064"/>
          </a:xfrm>
        </p:spPr>
        <p:txBody>
          <a:bodyPr/>
          <a:lstStyle/>
          <a:p>
            <a:r>
              <a:rPr kumimoji="1" lang="en-US" altLang="ja-JP" dirty="0" smtClean="0"/>
              <a:t>4. Remove hinge head</a:t>
            </a:r>
            <a:r>
              <a:rPr kumimoji="1" lang="en-US" altLang="ja-JP" dirty="0" smtClean="0">
                <a:solidFill>
                  <a:srgbClr val="C00000"/>
                </a:solidFill>
              </a:rPr>
              <a:t>*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251520" y="1412776"/>
            <a:ext cx="5472608" cy="2160240"/>
          </a:xfrm>
          <a:prstGeom prst="rect">
            <a:avLst/>
          </a:prstGeom>
        </p:spPr>
        <p:txBody>
          <a:bodyPr lIns="0" tIns="0" rIns="0" bIns="0" anchor="b" anchorCtr="0"/>
          <a:lstStyle/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i</a:t>
            </a: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.	Open </a:t>
            </a:r>
            <a:r>
              <a:rPr lang="en-US" altLang="ja-JP" sz="24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C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over </a:t>
            </a:r>
            <a:r>
              <a:rPr lang="en-US" altLang="ja-JP" sz="24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R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ear</a:t>
            </a:r>
          </a:p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24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ii.	Disassemble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 </a:t>
            </a:r>
            <a:r>
              <a:rPr lang="en-US" altLang="ja-JP" sz="2400" kern="0" noProof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m</a:t>
            </a:r>
            <a:r>
              <a:rPr kumimoji="1" lang="en-US" altLang="ja-JP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j-ea"/>
                <a:cs typeface="HGP創英角ｺﾞｼｯｸUB" pitchFamily="50" charset="-128"/>
              </a:rPr>
              <a:t>ain PBA</a:t>
            </a:r>
          </a:p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2400" kern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iii.	</a:t>
            </a:r>
            <a:r>
              <a:rPr lang="en-US" altLang="ja-JP" sz="2400" u="dbl" kern="0" dirty="0" smtClean="0">
                <a:uFill>
                  <a:solidFill>
                    <a:srgbClr val="FF0000"/>
                  </a:solidFill>
                </a:uFill>
                <a:latin typeface="Arial"/>
                <a:ea typeface="+mj-ea"/>
                <a:cs typeface="HGP創英角ｺﾞｼｯｸUB" pitchFamily="50" charset="-128"/>
              </a:rPr>
              <a:t>Remove</a:t>
            </a:r>
            <a:r>
              <a:rPr kumimoji="1" lang="en-US" altLang="ja-JP" sz="2400" b="0" i="0" u="dbl" strike="noStrike" kern="0" cap="none" spc="0" normalizeH="0" noProof="0" dirty="0" smtClean="0">
                <a:ln>
                  <a:noFill/>
                </a:ln>
                <a:effectLst/>
                <a:uLnTx/>
                <a:uFill>
                  <a:solidFill>
                    <a:srgbClr val="FF0000"/>
                  </a:solidFill>
                </a:uFill>
                <a:latin typeface="Arial"/>
                <a:ea typeface="+mj-ea"/>
                <a:cs typeface="HGP創英角ｺﾞｼｯｸUB" pitchFamily="50" charset="-128"/>
              </a:rPr>
              <a:t> hinge head</a:t>
            </a:r>
            <a:r>
              <a:rPr kumimoji="1" lang="en-US" altLang="ja-JP" sz="2400" b="0" i="0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FF0000"/>
                  </a:solidFill>
                </a:uFill>
                <a:latin typeface="Arial"/>
                <a:ea typeface="+mj-ea"/>
                <a:cs typeface="HGP創英角ｺﾞｼｯｸUB" pitchFamily="50" charset="-128"/>
              </a:rPr>
              <a:t>**</a:t>
            </a:r>
          </a:p>
          <a:p>
            <a:pPr marL="514350" marR="0" lvl="0" indent="-5143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altLang="ja-JP" sz="2400" kern="0" baseline="0" dirty="0" smtClean="0">
                <a:solidFill>
                  <a:srgbClr val="000000"/>
                </a:solidFill>
                <a:latin typeface="Arial"/>
                <a:ea typeface="+mj-ea"/>
                <a:cs typeface="HGP創英角ｺﾞｼｯｸUB" pitchFamily="50" charset="-128"/>
              </a:rPr>
              <a:t>iv.	Reassemble</a:t>
            </a: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HGP創英角ｺﾞｼｯｸUB" pitchFamily="50" charset="-128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5220072" y="692696"/>
            <a:ext cx="3672408" cy="3528392"/>
            <a:chOff x="5220072" y="1052736"/>
            <a:chExt cx="3672408" cy="3528392"/>
          </a:xfrm>
        </p:grpSpPr>
        <p:pic>
          <p:nvPicPr>
            <p:cNvPr id="4098" name="Picture 2" descr="\\jptofil10\kiko-backup$\GU\Current_Model\Nozomi\026_Members\Nishi\写真\DSC09255.JPG"/>
            <p:cNvPicPr>
              <a:picLocks noChangeAspect="1" noChangeArrowheads="1"/>
            </p:cNvPicPr>
            <p:nvPr/>
          </p:nvPicPr>
          <p:blipFill>
            <a:blip r:embed="rId2" cstate="print"/>
            <a:srcRect t="17647" b="10294"/>
            <a:stretch>
              <a:fillRect/>
            </a:stretch>
          </p:blipFill>
          <p:spPr bwMode="auto">
            <a:xfrm>
              <a:off x="5220072" y="1052736"/>
              <a:ext cx="3590798" cy="3528392"/>
            </a:xfrm>
            <a:prstGeom prst="rect">
              <a:avLst/>
            </a:prstGeom>
            <a:noFill/>
          </p:spPr>
        </p:pic>
        <p:sp>
          <p:nvSpPr>
            <p:cNvPr id="11" name="円/楕円 10"/>
            <p:cNvSpPr/>
            <p:nvPr/>
          </p:nvSpPr>
          <p:spPr>
            <a:xfrm>
              <a:off x="6804248" y="2132856"/>
              <a:ext cx="792088" cy="86409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右矢印 7"/>
            <p:cNvSpPr/>
            <p:nvPr/>
          </p:nvSpPr>
          <p:spPr>
            <a:xfrm rot="20406163">
              <a:off x="7695865" y="2102777"/>
              <a:ext cx="720080" cy="28803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7020272" y="1340768"/>
              <a:ext cx="18722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Need to remove</a:t>
              </a:r>
            </a:p>
            <a:p>
              <a:r>
                <a:rPr lang="en-US" altLang="ja-JP" dirty="0" smtClean="0">
                  <a:solidFill>
                    <a:schemeClr val="bg1"/>
                  </a:solidFill>
                </a:rPr>
                <a:t>the hinge head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\\jptofil10\kiko-backup$\GU\Current_Model\Nozomi\026_Members\Nishi\写真\CA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64714"/>
            <a:ext cx="2664296" cy="2544606"/>
          </a:xfrm>
          <a:prstGeom prst="rect">
            <a:avLst/>
          </a:prstGeom>
          <a:noFill/>
        </p:spPr>
      </p:pic>
      <p:sp>
        <p:nvSpPr>
          <p:cNvPr id="13" name="円/楕円 12"/>
          <p:cNvSpPr/>
          <p:nvPr/>
        </p:nvSpPr>
        <p:spPr>
          <a:xfrm>
            <a:off x="827584" y="4196762"/>
            <a:ext cx="1944216" cy="1800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03848" y="5638663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Make sure no particle is exist</a:t>
            </a:r>
            <a:endParaRPr kumimoji="1" lang="ja-JP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l="40759" t="31702" r="32111" b="13953"/>
          <a:stretch>
            <a:fillRect/>
          </a:stretch>
        </p:blipFill>
        <p:spPr bwMode="auto">
          <a:xfrm>
            <a:off x="5220072" y="4278121"/>
            <a:ext cx="1368152" cy="20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テキスト ボックス 16"/>
          <p:cNvSpPr txBox="1"/>
          <p:nvPr/>
        </p:nvSpPr>
        <p:spPr>
          <a:xfrm>
            <a:off x="6732240" y="530120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** If broken hinge head remains, cap will not close.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51520" y="602104"/>
            <a:ext cx="489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C00000"/>
                </a:solidFill>
              </a:rPr>
              <a:t>* If you got a phone without cap micro USB, </a:t>
            </a:r>
          </a:p>
          <a:p>
            <a:r>
              <a:rPr lang="en-US" altLang="ja-JP" sz="1400" dirty="0" smtClean="0">
                <a:solidFill>
                  <a:srgbClr val="C00000"/>
                </a:solidFill>
              </a:rPr>
              <a:t>you should work according to the following process </a:t>
            </a:r>
          </a:p>
          <a:p>
            <a:r>
              <a:rPr lang="en-US" altLang="ja-JP" sz="1400" dirty="0" smtClean="0">
                <a:solidFill>
                  <a:srgbClr val="C00000"/>
                </a:solidFill>
              </a:rPr>
              <a:t>and make sure there is no particle inside of the core unit.</a:t>
            </a:r>
            <a:endParaRPr kumimoji="1"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20" name="乗算記号 19"/>
          <p:cNvSpPr/>
          <p:nvPr/>
        </p:nvSpPr>
        <p:spPr>
          <a:xfrm>
            <a:off x="6156176" y="4293096"/>
            <a:ext cx="648072" cy="648072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188640"/>
            <a:ext cx="5220137" cy="1412912"/>
          </a:xfrm>
        </p:spPr>
        <p:txBody>
          <a:bodyPr/>
          <a:lstStyle/>
          <a:p>
            <a:r>
              <a:rPr kumimoji="1" lang="en-US" altLang="ja-JP" dirty="0" smtClean="0"/>
              <a:t>5. Insert new Cap USB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2050" name="Picture 2" descr="\\jptofil10\kiko-backup$\GU\Current_Model\Nozomi\026_Members\Nishi\写真\CAP2.JPG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1331640" y="980728"/>
            <a:ext cx="5832648" cy="4374487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691680" y="566124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For details about insertion, please refer to p.8-15.</a:t>
            </a:r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 flipH="1">
            <a:off x="5292080" y="3429000"/>
            <a:ext cx="216024" cy="36004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76250"/>
            <a:ext cx="5534025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Line 5"/>
          <p:cNvSpPr>
            <a:spLocks noChangeShapeType="1"/>
          </p:cNvSpPr>
          <p:nvPr/>
        </p:nvSpPr>
        <p:spPr bwMode="auto">
          <a:xfrm flipV="1">
            <a:off x="4241800" y="1655763"/>
            <a:ext cx="0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8250" y="3152775"/>
            <a:ext cx="4095750" cy="370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3708400" y="2492375"/>
            <a:ext cx="1079500" cy="86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8" name="Line 9"/>
          <p:cNvSpPr>
            <a:spLocks noChangeShapeType="1"/>
          </p:cNvSpPr>
          <p:nvPr/>
        </p:nvSpPr>
        <p:spPr bwMode="auto">
          <a:xfrm>
            <a:off x="3708400" y="3357563"/>
            <a:ext cx="1295400" cy="3500437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79" name="Line 10"/>
          <p:cNvSpPr>
            <a:spLocks noChangeShapeType="1"/>
          </p:cNvSpPr>
          <p:nvPr/>
        </p:nvSpPr>
        <p:spPr bwMode="auto">
          <a:xfrm>
            <a:off x="4787900" y="2492375"/>
            <a:ext cx="4356100" cy="64928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0" name="AutoShape 11"/>
          <p:cNvSpPr>
            <a:spLocks/>
          </p:cNvSpPr>
          <p:nvPr/>
        </p:nvSpPr>
        <p:spPr bwMode="auto">
          <a:xfrm>
            <a:off x="6227763" y="3429000"/>
            <a:ext cx="215900" cy="936625"/>
          </a:xfrm>
          <a:prstGeom prst="leftBrace">
            <a:avLst>
              <a:gd name="adj1" fmla="val 36152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1" name="Text Box 12"/>
          <p:cNvSpPr txBox="1">
            <a:spLocks noChangeArrowheads="1"/>
          </p:cNvSpPr>
          <p:nvPr/>
        </p:nvSpPr>
        <p:spPr bwMode="auto">
          <a:xfrm>
            <a:off x="5867400" y="37163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A</a:t>
            </a:r>
          </a:p>
        </p:txBody>
      </p:sp>
      <p:pic>
        <p:nvPicPr>
          <p:cNvPr id="3082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0"/>
            <a:ext cx="3132137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4"/>
          <p:cNvSpPr>
            <a:spLocks noChangeArrowheads="1"/>
          </p:cNvSpPr>
          <p:nvPr/>
        </p:nvSpPr>
        <p:spPr bwMode="auto">
          <a:xfrm>
            <a:off x="3924300" y="1412875"/>
            <a:ext cx="863600" cy="503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" name="Line 15"/>
          <p:cNvSpPr>
            <a:spLocks noChangeShapeType="1"/>
          </p:cNvSpPr>
          <p:nvPr/>
        </p:nvSpPr>
        <p:spPr bwMode="auto">
          <a:xfrm flipV="1">
            <a:off x="3924300" y="0"/>
            <a:ext cx="2087563" cy="141287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16"/>
          <p:cNvSpPr>
            <a:spLocks noChangeShapeType="1"/>
          </p:cNvSpPr>
          <p:nvPr/>
        </p:nvSpPr>
        <p:spPr bwMode="auto">
          <a:xfrm>
            <a:off x="4787900" y="1916113"/>
            <a:ext cx="4356100" cy="2889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086" name="AutoShape 18"/>
          <p:cNvSpPr>
            <a:spLocks noChangeArrowheads="1"/>
          </p:cNvSpPr>
          <p:nvPr/>
        </p:nvSpPr>
        <p:spPr bwMode="auto">
          <a:xfrm>
            <a:off x="6732588" y="836613"/>
            <a:ext cx="576262" cy="2447925"/>
          </a:xfrm>
          <a:prstGeom prst="upArrow">
            <a:avLst>
              <a:gd name="adj1" fmla="val 50000"/>
              <a:gd name="adj2" fmla="val 106198"/>
            </a:avLst>
          </a:prstGeom>
          <a:gradFill rotWithShape="1">
            <a:gsLst>
              <a:gs pos="0">
                <a:srgbClr val="3333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3087" name="Oval 19"/>
          <p:cNvSpPr>
            <a:spLocks noChangeArrowheads="1"/>
          </p:cNvSpPr>
          <p:nvPr/>
        </p:nvSpPr>
        <p:spPr bwMode="auto">
          <a:xfrm>
            <a:off x="6300788" y="333375"/>
            <a:ext cx="1584325" cy="12954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8" name="AutoShape 20"/>
          <p:cNvSpPr>
            <a:spLocks noChangeArrowheads="1"/>
          </p:cNvSpPr>
          <p:nvPr/>
        </p:nvSpPr>
        <p:spPr bwMode="auto">
          <a:xfrm>
            <a:off x="7885113" y="0"/>
            <a:ext cx="296862" cy="398463"/>
          </a:xfrm>
          <a:prstGeom prst="wedgeRoundRectCallout">
            <a:avLst>
              <a:gd name="adj1" fmla="val -166579"/>
              <a:gd name="adj2" fmla="val 67130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089" name="Text Box 21"/>
          <p:cNvSpPr txBox="1">
            <a:spLocks noChangeArrowheads="1"/>
          </p:cNvSpPr>
          <p:nvPr/>
        </p:nvSpPr>
        <p:spPr bwMode="auto">
          <a:xfrm>
            <a:off x="323850" y="5949280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/>
              <a:t>1.Insert A to B.</a:t>
            </a:r>
          </a:p>
        </p:txBody>
      </p:sp>
      <p:sp>
        <p:nvSpPr>
          <p:cNvPr id="3090" name="AutoShape 22"/>
          <p:cNvSpPr>
            <a:spLocks noChangeArrowheads="1"/>
          </p:cNvSpPr>
          <p:nvPr/>
        </p:nvSpPr>
        <p:spPr bwMode="auto">
          <a:xfrm>
            <a:off x="1258888" y="692150"/>
            <a:ext cx="1593850" cy="398463"/>
          </a:xfrm>
          <a:prstGeom prst="wedgeRoundRectCallout">
            <a:avLst>
              <a:gd name="adj1" fmla="val 96014"/>
              <a:gd name="adj2" fmla="val 190639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solidFill>
                  <a:srgbClr val="FF0000"/>
                </a:solidFill>
              </a:rPr>
              <a:t>Cover Front</a:t>
            </a:r>
          </a:p>
        </p:txBody>
      </p:sp>
      <p:sp>
        <p:nvSpPr>
          <p:cNvPr id="3091" name="AutoShape 23"/>
          <p:cNvSpPr>
            <a:spLocks noChangeArrowheads="1"/>
          </p:cNvSpPr>
          <p:nvPr/>
        </p:nvSpPr>
        <p:spPr bwMode="auto">
          <a:xfrm>
            <a:off x="1908175" y="5445125"/>
            <a:ext cx="2016125" cy="408623"/>
          </a:xfrm>
          <a:prstGeom prst="wedgeRoundRectCallout">
            <a:avLst>
              <a:gd name="adj1" fmla="val -26773"/>
              <a:gd name="adj2" fmla="val -196681"/>
              <a:gd name="adj3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rgbClr val="FF0000"/>
                </a:solidFill>
              </a:rPr>
              <a:t>Cap </a:t>
            </a:r>
            <a:r>
              <a:rPr lang="en-US" altLang="ja-JP" dirty="0" smtClean="0">
                <a:solidFill>
                  <a:srgbClr val="FF0000"/>
                </a:solidFill>
              </a:rPr>
              <a:t>USB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22" name="日付プレースホルダ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22711650\デスクトップ\DSC08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6263"/>
            <a:ext cx="39655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Documents and Settings\22711650\デスクトップ\DSC08921.JPG"/>
          <p:cNvPicPr>
            <a:picLocks noChangeAspect="1" noChangeArrowheads="1"/>
          </p:cNvPicPr>
          <p:nvPr/>
        </p:nvPicPr>
        <p:blipFill>
          <a:blip r:embed="rId3" cstate="print"/>
          <a:srcRect r="-2589"/>
          <a:stretch>
            <a:fillRect/>
          </a:stretch>
        </p:blipFill>
        <p:spPr bwMode="auto">
          <a:xfrm>
            <a:off x="4572000" y="576263"/>
            <a:ext cx="40878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4292600"/>
            <a:ext cx="547211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右矢印 7"/>
          <p:cNvSpPr/>
          <p:nvPr/>
        </p:nvSpPr>
        <p:spPr>
          <a:xfrm>
            <a:off x="4230688" y="1728788"/>
            <a:ext cx="215900" cy="719137"/>
          </a:xfrm>
          <a:prstGeom prst="rightArrow">
            <a:avLst>
              <a:gd name="adj1" fmla="val 67196"/>
              <a:gd name="adj2" fmla="val 10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7451725" y="5545138"/>
            <a:ext cx="288925" cy="287337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右矢印 9"/>
          <p:cNvSpPr/>
          <p:nvPr/>
        </p:nvSpPr>
        <p:spPr>
          <a:xfrm>
            <a:off x="8748713" y="1747838"/>
            <a:ext cx="215900" cy="719137"/>
          </a:xfrm>
          <a:prstGeom prst="rightArrow">
            <a:avLst>
              <a:gd name="adj1" fmla="val 67196"/>
              <a:gd name="adj2" fmla="val 100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04" name="テキスト ボックス 10"/>
          <p:cNvSpPr txBox="1">
            <a:spLocks noChangeArrowheads="1"/>
          </p:cNvSpPr>
          <p:nvPr/>
        </p:nvSpPr>
        <p:spPr bwMode="auto">
          <a:xfrm>
            <a:off x="468313" y="3789363"/>
            <a:ext cx="3887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I. Settle A on B.</a:t>
            </a:r>
            <a:endParaRPr lang="ja-JP" altLang="en-US"/>
          </a:p>
        </p:txBody>
      </p:sp>
      <p:sp>
        <p:nvSpPr>
          <p:cNvPr id="4105" name="テキスト ボックス 11"/>
          <p:cNvSpPr txBox="1">
            <a:spLocks noChangeArrowheads="1"/>
          </p:cNvSpPr>
          <p:nvPr/>
        </p:nvSpPr>
        <p:spPr bwMode="auto">
          <a:xfrm>
            <a:off x="395288" y="720725"/>
            <a:ext cx="431800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I.</a:t>
            </a:r>
            <a:endParaRPr lang="ja-JP" altLang="en-US"/>
          </a:p>
        </p:txBody>
      </p:sp>
      <p:sp>
        <p:nvSpPr>
          <p:cNvPr id="4106" name="テキスト ボックス 12"/>
          <p:cNvSpPr txBox="1">
            <a:spLocks noChangeArrowheads="1"/>
          </p:cNvSpPr>
          <p:nvPr/>
        </p:nvSpPr>
        <p:spPr bwMode="auto">
          <a:xfrm>
            <a:off x="4859338" y="720725"/>
            <a:ext cx="433387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II.</a:t>
            </a:r>
            <a:endParaRPr lang="ja-JP" altLang="en-US"/>
          </a:p>
        </p:txBody>
      </p:sp>
      <p:sp>
        <p:nvSpPr>
          <p:cNvPr id="4107" name="テキスト ボックス 13"/>
          <p:cNvSpPr txBox="1">
            <a:spLocks noChangeArrowheads="1"/>
          </p:cNvSpPr>
          <p:nvPr/>
        </p:nvSpPr>
        <p:spPr bwMode="auto">
          <a:xfrm>
            <a:off x="6084888" y="720725"/>
            <a:ext cx="2374900" cy="368300"/>
          </a:xfrm>
          <a:prstGeom prst="rect">
            <a:avLst/>
          </a:prstGeom>
          <a:solidFill>
            <a:schemeClr val="bg1"/>
          </a:solidFill>
          <a:ln w="19050">
            <a:solidFill>
              <a:srgbClr val="3333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Tool like a guitar pick</a:t>
            </a:r>
            <a:endParaRPr lang="ja-JP" altLang="en-US"/>
          </a:p>
        </p:txBody>
      </p:sp>
      <p:cxnSp>
        <p:nvCxnSpPr>
          <p:cNvPr id="16" name="直線コネクタ 15"/>
          <p:cNvCxnSpPr/>
          <p:nvPr/>
        </p:nvCxnSpPr>
        <p:spPr>
          <a:xfrm rot="5400000" flipH="1" flipV="1">
            <a:off x="6624637" y="1547813"/>
            <a:ext cx="1008063" cy="71438"/>
          </a:xfrm>
          <a:prstGeom prst="line">
            <a:avLst/>
          </a:prstGeom>
          <a:ln w="19050">
            <a:solidFill>
              <a:srgbClr val="3333FF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下矢印 16"/>
          <p:cNvSpPr/>
          <p:nvPr/>
        </p:nvSpPr>
        <p:spPr>
          <a:xfrm>
            <a:off x="6300788" y="1871663"/>
            <a:ext cx="287337" cy="431800"/>
          </a:xfrm>
          <a:prstGeom prst="downArrow">
            <a:avLst>
              <a:gd name="adj1" fmla="val 50000"/>
              <a:gd name="adj2" fmla="val 7645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10" name="テキスト ボックス 17"/>
          <p:cNvSpPr txBox="1">
            <a:spLocks noChangeArrowheads="1"/>
          </p:cNvSpPr>
          <p:nvPr/>
        </p:nvSpPr>
        <p:spPr bwMode="auto">
          <a:xfrm>
            <a:off x="6084888" y="1512888"/>
            <a:ext cx="711200" cy="368300"/>
          </a:xfrm>
          <a:prstGeom prst="rect">
            <a:avLst/>
          </a:prstGeom>
          <a:solidFill>
            <a:srgbClr val="FFC000"/>
          </a:solidFill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Push</a:t>
            </a:r>
            <a:endParaRPr lang="ja-JP" altLang="en-US"/>
          </a:p>
        </p:txBody>
      </p:sp>
      <p:sp>
        <p:nvSpPr>
          <p:cNvPr id="4111" name="テキスト ボックス 18"/>
          <p:cNvSpPr txBox="1">
            <a:spLocks noChangeArrowheads="1"/>
          </p:cNvSpPr>
          <p:nvPr/>
        </p:nvSpPr>
        <p:spPr bwMode="auto">
          <a:xfrm>
            <a:off x="6900863" y="6394450"/>
            <a:ext cx="10556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FF0000"/>
                </a:solidFill>
              </a:rPr>
              <a:t>A1 area</a:t>
            </a:r>
            <a:endParaRPr lang="ja-JP" altLang="en-US">
              <a:solidFill>
                <a:srgbClr val="FF0000"/>
              </a:solidFill>
            </a:endParaRPr>
          </a:p>
        </p:txBody>
      </p:sp>
      <p:cxnSp>
        <p:nvCxnSpPr>
          <p:cNvPr id="21" name="直線コネクタ 20"/>
          <p:cNvCxnSpPr>
            <a:stCxn id="9" idx="3"/>
          </p:cNvCxnSpPr>
          <p:nvPr/>
        </p:nvCxnSpPr>
        <p:spPr>
          <a:xfrm rot="5400000">
            <a:off x="6624638" y="5826125"/>
            <a:ext cx="904875" cy="835025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rot="10800000">
            <a:off x="6659563" y="6696075"/>
            <a:ext cx="1296987" cy="0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4" name="テキスト ボックス 24"/>
          <p:cNvSpPr txBox="1">
            <a:spLocks noChangeArrowheads="1"/>
          </p:cNvSpPr>
          <p:nvPr/>
        </p:nvSpPr>
        <p:spPr bwMode="auto">
          <a:xfrm>
            <a:off x="4859338" y="3789363"/>
            <a:ext cx="35290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/>
              <a:t>II. Push down </a:t>
            </a:r>
            <a:r>
              <a:rPr lang="en-US" altLang="ja-JP">
                <a:solidFill>
                  <a:srgbClr val="FF0000"/>
                </a:solidFill>
              </a:rPr>
              <a:t>A1 area </a:t>
            </a:r>
            <a:r>
              <a:rPr lang="en-US" altLang="ja-JP"/>
              <a:t>of A </a:t>
            </a:r>
          </a:p>
          <a:p>
            <a:r>
              <a:rPr lang="en-US" altLang="ja-JP"/>
              <a:t>    using a tool like a guitar pick.</a:t>
            </a:r>
            <a:endParaRPr lang="ja-JP" altLang="en-US"/>
          </a:p>
        </p:txBody>
      </p:sp>
      <p:sp>
        <p:nvSpPr>
          <p:cNvPr id="4115" name="Text Box 21"/>
          <p:cNvSpPr txBox="1">
            <a:spLocks noChangeArrowheads="1"/>
          </p:cNvSpPr>
          <p:nvPr/>
        </p:nvSpPr>
        <p:spPr bwMode="auto">
          <a:xfrm>
            <a:off x="323850" y="115888"/>
            <a:ext cx="3743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u="sng">
                <a:solidFill>
                  <a:srgbClr val="FF0000"/>
                </a:solidFill>
              </a:rPr>
              <a:t>!!!  How to Insert A to B</a:t>
            </a:r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kumimoji="1" lang="en-US" altLang="ja-JP" smtClean="0"/>
              <a:t>2012/3/23</a:t>
            </a:r>
            <a:endParaRPr kumimoji="1" lang="ja-JP" altLang="en-US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NY16_9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NY4_3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SONY16_9</Template>
  <TotalTime>145</TotalTime>
  <Words>326</Words>
  <Application>Microsoft Office PowerPoint</Application>
  <PresentationFormat>On-screen Show (4:3)</PresentationFormat>
  <Paragraphs>101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SONY16_9</vt:lpstr>
      <vt:lpstr>SONY4_3</vt:lpstr>
      <vt:lpstr>Xperia S LT26i, SO-02D Cap USB  Working Instruction for repair </vt:lpstr>
      <vt:lpstr>Repair</vt:lpstr>
      <vt:lpstr>1. Detach</vt:lpstr>
      <vt:lpstr>2. Check Cover Front</vt:lpstr>
      <vt:lpstr>3. Check Cap USB</vt:lpstr>
      <vt:lpstr>4. Remove hinge head*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Nozomi Cap micro USB  Working Instruction for repair 120323</dc:title>
  <dc:subject/>
  <dc:creator/>
  <dc:description>_x000d_Rev PA1</dc:description>
  <cp:lastModifiedBy>28848657</cp:lastModifiedBy>
  <cp:revision>24</cp:revision>
  <dcterms:modified xsi:type="dcterms:W3CDTF">2012-03-27T04:02:23Z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x">
    <vt:lpwstr>1</vt:lpwstr>
  </property>
  <property fmtid="{D5CDD505-2E9C-101B-9397-08002B2CF9AE}" pid="3" name="SecurityClass">
    <vt:lpwstr>Confidential</vt:lpwstr>
  </property>
  <property fmtid="{D5CDD505-2E9C-101B-9397-08002B2CF9AE}" pid="4" name="Prepared">
    <vt:lpwstr/>
  </property>
  <property fmtid="{D5CDD505-2E9C-101B-9397-08002B2CF9AE}" pid="5" name="Checked">
    <vt:lpwstr/>
  </property>
  <property fmtid="{D5CDD505-2E9C-101B-9397-08002B2CF9AE}" pid="6" name="Date">
    <vt:lpwstr>3/27/2012</vt:lpwstr>
  </property>
  <property fmtid="{D5CDD505-2E9C-101B-9397-08002B2CF9AE}" pid="7" name="Revision">
    <vt:lpwstr>PA1</vt:lpwstr>
  </property>
  <property fmtid="{D5CDD505-2E9C-101B-9397-08002B2CF9AE}" pid="8" name="Title">
    <vt:lpwstr/>
  </property>
  <property fmtid="{D5CDD505-2E9C-101B-9397-08002B2CF9AE}" pid="9" name="DocName">
    <vt:lpwstr/>
  </property>
  <property fmtid="{D5CDD505-2E9C-101B-9397-08002B2CF9AE}" pid="10" name="DocNo">
    <vt:lpwstr> </vt:lpwstr>
  </property>
  <property fmtid="{D5CDD505-2E9C-101B-9397-08002B2CF9AE}" pid="11" name="ApprovedBy">
    <vt:lpwstr/>
  </property>
  <property fmtid="{D5CDD505-2E9C-101B-9397-08002B2CF9AE}" pid="12" name="Reference">
    <vt:lpwstr/>
  </property>
  <property fmtid="{D5CDD505-2E9C-101B-9397-08002B2CF9AE}" pid="13" name="Keyword">
    <vt:lpwstr/>
  </property>
  <property fmtid="{D5CDD505-2E9C-101B-9397-08002B2CF9AE}" pid="14" name="LeftFooterField">
    <vt:lpwstr>DocNo</vt:lpwstr>
  </property>
  <property fmtid="{D5CDD505-2E9C-101B-9397-08002B2CF9AE}" pid="15" name="RightFooterField">
    <vt:lpwstr/>
  </property>
  <property fmtid="{D5CDD505-2E9C-101B-9397-08002B2CF9AE}" pid="16" name="MiddleFooterField">
    <vt:lpwstr>Date</vt:lpwstr>
  </property>
  <property fmtid="{D5CDD505-2E9C-101B-9397-08002B2CF9AE}" pid="17" name="SecClassViewType">
    <vt:lpwstr>False</vt:lpwstr>
  </property>
  <property fmtid="{D5CDD505-2E9C-101B-9397-08002B2CF9AE}" pid="18" name="FooterType">
    <vt:lpwstr>CVL</vt:lpwstr>
  </property>
  <property fmtid="{D5CDD505-2E9C-101B-9397-08002B2CF9AE}" pid="19" name="DocumentType">
    <vt:lpwstr>EnOHLogoNew2001</vt:lpwstr>
  </property>
  <property fmtid="{D5CDD505-2E9C-101B-9397-08002B2CF9AE}" pid="20" name="TemplateName">
    <vt:lpwstr>EN/FAD 109 0015/8</vt:lpwstr>
  </property>
  <property fmtid="{D5CDD505-2E9C-101B-9397-08002B2CF9AE}" pid="21" name="TemplateVersion">
    <vt:lpwstr>R1A</vt:lpwstr>
  </property>
  <property fmtid="{D5CDD505-2E9C-101B-9397-08002B2CF9AE}" pid="22" name="TotalNumb">
    <vt:lpwstr> </vt:lpwstr>
  </property>
</Properties>
</file>